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6" r:id="rId13"/>
    <p:sldId id="267" r:id="rId14"/>
    <p:sldId id="268" r:id="rId15"/>
    <p:sldId id="269" r:id="rId16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743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458968"/>
            <a:ext cx="13048488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95528" y="4224528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6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Milestone 2 </a:t>
            </a:r>
            <a:endParaRPr lang="en-US" sz="6160" dirty="0"/>
          </a:p>
        </p:txBody>
      </p:sp>
      <p:sp>
        <p:nvSpPr>
          <p:cNvPr id="6" name="Text 1"/>
          <p:cNvSpPr/>
          <p:nvPr/>
        </p:nvSpPr>
        <p:spPr>
          <a:xfrm>
            <a:off x="795528" y="5742432"/>
            <a:ext cx="1304848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BY SRIHITHA K</a:t>
            </a:r>
            <a:endParaRPr lang="en-US" sz="178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5285232"/>
            <a:ext cx="1304848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endParaRPr lang="en-US" sz="178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0F5BE-DF8D-2B10-B2CA-8861A5CE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63" y="120143"/>
            <a:ext cx="8218449" cy="4287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8F9A1B-6524-B697-F6BC-5314D95C9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463" y="3822007"/>
            <a:ext cx="8553274" cy="4287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B7AFB33-10DD-1347-7859-3E38A3FF1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CE2BF9-8DCD-21C5-DB1C-FAB9A63CC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4" y="153329"/>
            <a:ext cx="7682853" cy="39614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BE1A54-8B72-D96B-678F-A9AD3F50B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459" y="4114800"/>
            <a:ext cx="8602935" cy="39614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0350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1984248"/>
            <a:ext cx="13075920" cy="62179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2724912"/>
            <a:ext cx="13075920" cy="62179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3474720"/>
            <a:ext cx="13075920" cy="62179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4654296"/>
            <a:ext cx="13075920" cy="62179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5394960"/>
            <a:ext cx="13075920" cy="62179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6135624"/>
            <a:ext cx="13075920" cy="621792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795528" y="905256"/>
            <a:ext cx="13048488" cy="5029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2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7. Demo – Skill Extraction with Confidence Scores</a:t>
            </a:r>
            <a:endParaRPr lang="en-US" sz="3120" dirty="0"/>
          </a:p>
        </p:txBody>
      </p:sp>
      <p:sp>
        <p:nvSpPr>
          <p:cNvPr id="11" name="Text 1"/>
          <p:cNvSpPr/>
          <p:nvPr/>
        </p:nvSpPr>
        <p:spPr>
          <a:xfrm>
            <a:off x="795528" y="1581912"/>
            <a:ext cx="1304848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What the system gives back:</a:t>
            </a:r>
            <a:endParaRPr lang="en-US" sz="1250" dirty="0"/>
          </a:p>
        </p:txBody>
      </p:sp>
      <p:sp>
        <p:nvSpPr>
          <p:cNvPr id="12" name="Text 2"/>
          <p:cNvSpPr/>
          <p:nvPr/>
        </p:nvSpPr>
        <p:spPr>
          <a:xfrm>
            <a:off x="969264" y="2176272"/>
            <a:ext cx="1270101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list of all skills found in the document.</a:t>
            </a:r>
            <a:endParaRPr lang="en-US" sz="1250" dirty="0"/>
          </a:p>
        </p:txBody>
      </p:sp>
      <p:sp>
        <p:nvSpPr>
          <p:cNvPr id="13" name="Text 3"/>
          <p:cNvSpPr/>
          <p:nvPr/>
        </p:nvSpPr>
        <p:spPr>
          <a:xfrm>
            <a:off x="969264" y="2916936"/>
            <a:ext cx="1270101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Each skill is tagged with a confidence score and color.</a:t>
            </a:r>
            <a:endParaRPr lang="en-US" sz="1250" dirty="0"/>
          </a:p>
        </p:txBody>
      </p:sp>
      <p:sp>
        <p:nvSpPr>
          <p:cNvPr id="14" name="Text 4"/>
          <p:cNvSpPr/>
          <p:nvPr/>
        </p:nvSpPr>
        <p:spPr>
          <a:xfrm>
            <a:off x="969264" y="3657600"/>
            <a:ext cx="1270101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Skills grouped by categories (Tech, Soft Skills, Tools, etc.)</a:t>
            </a:r>
            <a:endParaRPr lang="en-US" sz="1250" dirty="0"/>
          </a:p>
        </p:txBody>
      </p:sp>
      <p:sp>
        <p:nvSpPr>
          <p:cNvPr id="15" name="Text 5"/>
          <p:cNvSpPr/>
          <p:nvPr/>
        </p:nvSpPr>
        <p:spPr>
          <a:xfrm>
            <a:off x="795528" y="4251960"/>
            <a:ext cx="1304848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Visual Power:</a:t>
            </a:r>
            <a:endParaRPr lang="en-US" sz="1250" dirty="0"/>
          </a:p>
        </p:txBody>
      </p:sp>
      <p:sp>
        <p:nvSpPr>
          <p:cNvPr id="16" name="Text 6"/>
          <p:cNvSpPr/>
          <p:nvPr/>
        </p:nvSpPr>
        <p:spPr>
          <a:xfrm>
            <a:off x="969264" y="4837176"/>
            <a:ext cx="1270101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Green = high confidence,</a:t>
            </a:r>
            <a:endParaRPr lang="en-US" sz="1250" dirty="0"/>
          </a:p>
        </p:txBody>
      </p:sp>
      <p:sp>
        <p:nvSpPr>
          <p:cNvPr id="17" name="Text 7"/>
          <p:cNvSpPr/>
          <p:nvPr/>
        </p:nvSpPr>
        <p:spPr>
          <a:xfrm>
            <a:off x="969264" y="5586984"/>
            <a:ext cx="1270101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Blue = related skill via AI,</a:t>
            </a:r>
            <a:endParaRPr lang="en-US" sz="1250" dirty="0"/>
          </a:p>
        </p:txBody>
      </p:sp>
      <p:sp>
        <p:nvSpPr>
          <p:cNvPr id="18" name="Text 8"/>
          <p:cNvSpPr/>
          <p:nvPr/>
        </p:nvSpPr>
        <p:spPr>
          <a:xfrm>
            <a:off x="969264" y="6327648"/>
            <a:ext cx="1270101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Gray/Yellow = lower confidence.</a:t>
            </a:r>
            <a:endParaRPr lang="en-US" sz="1250" dirty="0"/>
          </a:p>
        </p:txBody>
      </p:sp>
      <p:sp>
        <p:nvSpPr>
          <p:cNvPr id="19" name="Text 9"/>
          <p:cNvSpPr/>
          <p:nvPr/>
        </p:nvSpPr>
        <p:spPr>
          <a:xfrm>
            <a:off x="795528" y="6912864"/>
            <a:ext cx="1304848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“A recruiter or ATS system can instantly spot the most relevant skills.”</a:t>
            </a:r>
            <a:endParaRPr lang="en-US" sz="12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3383280"/>
            <a:ext cx="13048488" cy="5120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4123944"/>
            <a:ext cx="13048488" cy="51206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192" y="3465576"/>
            <a:ext cx="12307824" cy="51206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192" y="4197096"/>
            <a:ext cx="12307824" cy="51206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28" y="5477256"/>
            <a:ext cx="13048488" cy="79552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528" y="3383280"/>
            <a:ext cx="512064" cy="51206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528" y="4123944"/>
            <a:ext cx="512064" cy="512064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795528" y="1115568"/>
            <a:ext cx="13048488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8.Semantic Relationships &amp; Skill Intelligence</a:t>
            </a:r>
            <a:endParaRPr lang="en-US" sz="4460" dirty="0"/>
          </a:p>
        </p:txBody>
      </p:sp>
      <p:sp>
        <p:nvSpPr>
          <p:cNvPr id="12" name="Text 1"/>
          <p:cNvSpPr/>
          <p:nvPr/>
        </p:nvSpPr>
        <p:spPr>
          <a:xfrm>
            <a:off x="795528" y="2788920"/>
            <a:ext cx="1304848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 Case Example:</a:t>
            </a:r>
            <a:endParaRPr lang="en-US" sz="1780" dirty="0"/>
          </a:p>
        </p:txBody>
      </p:sp>
      <p:sp>
        <p:nvSpPr>
          <p:cNvPr id="13" name="Text 2"/>
          <p:cNvSpPr/>
          <p:nvPr/>
        </p:nvSpPr>
        <p:spPr>
          <a:xfrm>
            <a:off x="960120" y="3392424"/>
            <a:ext cx="192024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670" dirty="0"/>
          </a:p>
        </p:txBody>
      </p:sp>
      <p:sp>
        <p:nvSpPr>
          <p:cNvPr id="14" name="Text 3"/>
          <p:cNvSpPr/>
          <p:nvPr/>
        </p:nvSpPr>
        <p:spPr>
          <a:xfrm>
            <a:off x="1536192" y="3465576"/>
            <a:ext cx="12307824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Show how “Python” and “Django” have a similarity score of 85%.</a:t>
            </a:r>
            <a:endParaRPr lang="en-US" sz="1780" dirty="0"/>
          </a:p>
        </p:txBody>
      </p:sp>
      <p:sp>
        <p:nvSpPr>
          <p:cNvPr id="15" name="Text 4"/>
          <p:cNvSpPr/>
          <p:nvPr/>
        </p:nvSpPr>
        <p:spPr>
          <a:xfrm>
            <a:off x="960120" y="4133088"/>
            <a:ext cx="192024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670" dirty="0"/>
          </a:p>
        </p:txBody>
      </p:sp>
      <p:sp>
        <p:nvSpPr>
          <p:cNvPr id="16" name="Text 5"/>
          <p:cNvSpPr/>
          <p:nvPr/>
        </p:nvSpPr>
        <p:spPr>
          <a:xfrm>
            <a:off x="1536192" y="4197096"/>
            <a:ext cx="12307824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Even if Django wasn't written exactly, AI picked it up from context.</a:t>
            </a:r>
            <a:endParaRPr lang="en-US" sz="1780" dirty="0"/>
          </a:p>
        </p:txBody>
      </p:sp>
      <p:sp>
        <p:nvSpPr>
          <p:cNvPr id="17" name="Text 6"/>
          <p:cNvSpPr/>
          <p:nvPr/>
        </p:nvSpPr>
        <p:spPr>
          <a:xfrm>
            <a:off x="795528" y="4882896"/>
            <a:ext cx="1304848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Bonus:</a:t>
            </a:r>
            <a:endParaRPr lang="en-US" sz="1780" dirty="0"/>
          </a:p>
        </p:txBody>
      </p:sp>
      <p:sp>
        <p:nvSpPr>
          <p:cNvPr id="18" name="Text 7"/>
          <p:cNvSpPr/>
          <p:nvPr/>
        </p:nvSpPr>
        <p:spPr>
          <a:xfrm>
            <a:off x="1024128" y="5705856"/>
            <a:ext cx="1259128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Can also spot emerging fields like “LLMs”, “LangChain”, “Web3”, etc.</a:t>
            </a:r>
            <a:endParaRPr lang="en-US" sz="1780" dirty="0"/>
          </a:p>
        </p:txBody>
      </p:sp>
      <p:sp>
        <p:nvSpPr>
          <p:cNvPr id="19" name="Text 8"/>
          <p:cNvSpPr/>
          <p:nvPr/>
        </p:nvSpPr>
        <p:spPr>
          <a:xfrm>
            <a:off x="795528" y="6528816"/>
            <a:ext cx="1304848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“This is where we go beyond just matching – now we understand skill meaning.”</a:t>
            </a:r>
            <a:endParaRPr lang="en-US" sz="178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4142232"/>
            <a:ext cx="3154680" cy="7406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28" y="5431536"/>
            <a:ext cx="13048488" cy="14538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512" y="4142232"/>
            <a:ext cx="3154680" cy="74066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496" y="4142232"/>
            <a:ext cx="3154680" cy="74066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9336" y="4142232"/>
            <a:ext cx="3154680" cy="740664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795528" y="3127248"/>
            <a:ext cx="13048488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620"/>
              </a:lnSpc>
              <a:buNone/>
            </a:pPr>
            <a:r>
              <a:rPr lang="en-US" sz="290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9. Conclusion &amp; What’s Next</a:t>
            </a:r>
            <a:endParaRPr lang="en-US" sz="2900" dirty="0"/>
          </a:p>
        </p:txBody>
      </p:sp>
      <p:sp>
        <p:nvSpPr>
          <p:cNvPr id="10" name="Text 1"/>
          <p:cNvSpPr/>
          <p:nvPr/>
        </p:nvSpPr>
        <p:spPr>
          <a:xfrm>
            <a:off x="795528" y="3758184"/>
            <a:ext cx="130484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0"/>
              </a:lnSpc>
              <a:buNone/>
            </a:pPr>
            <a:r>
              <a:rPr lang="en-US" sz="116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What we achieved:</a:t>
            </a:r>
            <a:endParaRPr lang="en-US" sz="1160" dirty="0"/>
          </a:p>
        </p:txBody>
      </p:sp>
      <p:sp>
        <p:nvSpPr>
          <p:cNvPr id="11" name="Text 2"/>
          <p:cNvSpPr/>
          <p:nvPr/>
        </p:nvSpPr>
        <p:spPr>
          <a:xfrm>
            <a:off x="941832" y="4288536"/>
            <a:ext cx="2862072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740"/>
              </a:lnSpc>
              <a:buNone/>
            </a:pPr>
            <a:r>
              <a:rPr lang="en-US" sz="116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✅ Built a smart AI engine to extract skills from resumes.</a:t>
            </a:r>
            <a:endParaRPr lang="en-US" sz="1160" dirty="0"/>
          </a:p>
        </p:txBody>
      </p:sp>
      <p:sp>
        <p:nvSpPr>
          <p:cNvPr id="12" name="Text 3"/>
          <p:cNvSpPr/>
          <p:nvPr/>
        </p:nvSpPr>
        <p:spPr>
          <a:xfrm>
            <a:off x="795528" y="5047488"/>
            <a:ext cx="130484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0"/>
              </a:lnSpc>
              <a:buNone/>
            </a:pPr>
            <a:r>
              <a:rPr lang="en-US" sz="116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Next Steps (Milestone 3):</a:t>
            </a:r>
            <a:endParaRPr lang="en-US" sz="1160" dirty="0"/>
          </a:p>
        </p:txBody>
      </p:sp>
      <p:sp>
        <p:nvSpPr>
          <p:cNvPr id="13" name="Text 4"/>
          <p:cNvSpPr/>
          <p:nvPr/>
        </p:nvSpPr>
        <p:spPr>
          <a:xfrm>
            <a:off x="941832" y="5577840"/>
            <a:ext cx="127558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1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 this engine to</a:t>
            </a:r>
            <a:endParaRPr lang="en-US" sz="1450" dirty="0"/>
          </a:p>
        </p:txBody>
      </p:sp>
      <p:sp>
        <p:nvSpPr>
          <p:cNvPr id="14" name="Text 5"/>
          <p:cNvSpPr/>
          <p:nvPr/>
        </p:nvSpPr>
        <p:spPr>
          <a:xfrm>
            <a:off x="941832" y="5897880"/>
            <a:ext cx="1275588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0"/>
              </a:lnSpc>
              <a:buNone/>
            </a:pPr>
            <a:r>
              <a:rPr lang="en-US" sz="116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Build Skill Gap Analyzer (compare job vs resume).</a:t>
            </a:r>
            <a:endParaRPr lang="en-US" sz="1160" dirty="0"/>
          </a:p>
        </p:txBody>
      </p:sp>
      <p:sp>
        <p:nvSpPr>
          <p:cNvPr id="15" name="Text 6"/>
          <p:cNvSpPr/>
          <p:nvPr/>
        </p:nvSpPr>
        <p:spPr>
          <a:xfrm>
            <a:off x="4242816" y="4288536"/>
            <a:ext cx="2862072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740"/>
              </a:lnSpc>
              <a:buNone/>
            </a:pPr>
            <a:r>
              <a:rPr lang="en-US" sz="116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✅ Used semantic analysis, not just keywords.</a:t>
            </a:r>
            <a:endParaRPr lang="en-US" sz="1160" dirty="0"/>
          </a:p>
        </p:txBody>
      </p:sp>
      <p:sp>
        <p:nvSpPr>
          <p:cNvPr id="16" name="Text 7"/>
          <p:cNvSpPr/>
          <p:nvPr/>
        </p:nvSpPr>
        <p:spPr>
          <a:xfrm>
            <a:off x="941832" y="6208776"/>
            <a:ext cx="1275588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0"/>
              </a:lnSpc>
              <a:buNone/>
            </a:pPr>
            <a:r>
              <a:rPr lang="en-US" sz="116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Do candidate-job matching.</a:t>
            </a:r>
            <a:endParaRPr lang="en-US" sz="1160" dirty="0"/>
          </a:p>
        </p:txBody>
      </p:sp>
      <p:sp>
        <p:nvSpPr>
          <p:cNvPr id="17" name="Text 8"/>
          <p:cNvSpPr/>
          <p:nvPr/>
        </p:nvSpPr>
        <p:spPr>
          <a:xfrm>
            <a:off x="941832" y="6519672"/>
            <a:ext cx="1275588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0"/>
              </a:lnSpc>
              <a:buNone/>
            </a:pPr>
            <a:r>
              <a:rPr lang="en-US" sz="116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Build search filters based on skill strength.</a:t>
            </a:r>
            <a:endParaRPr lang="en-US" sz="1160" dirty="0"/>
          </a:p>
        </p:txBody>
      </p:sp>
      <p:sp>
        <p:nvSpPr>
          <p:cNvPr id="18" name="Text 9"/>
          <p:cNvSpPr/>
          <p:nvPr/>
        </p:nvSpPr>
        <p:spPr>
          <a:xfrm>
            <a:off x="795528" y="7050024"/>
            <a:ext cx="130484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0"/>
              </a:lnSpc>
              <a:buNone/>
            </a:pPr>
            <a:endParaRPr lang="en-US" sz="1160" dirty="0"/>
          </a:p>
        </p:txBody>
      </p:sp>
      <p:sp>
        <p:nvSpPr>
          <p:cNvPr id="19" name="Text 10"/>
          <p:cNvSpPr/>
          <p:nvPr/>
        </p:nvSpPr>
        <p:spPr>
          <a:xfrm>
            <a:off x="7543800" y="4288536"/>
            <a:ext cx="2862072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740"/>
              </a:lnSpc>
              <a:buNone/>
            </a:pPr>
            <a:r>
              <a:rPr lang="en-US" sz="116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✅ Gave confidence scores to every skill.</a:t>
            </a:r>
            <a:endParaRPr lang="en-US" sz="1160" dirty="0"/>
          </a:p>
        </p:txBody>
      </p:sp>
      <p:sp>
        <p:nvSpPr>
          <p:cNvPr id="20" name="Text 11"/>
          <p:cNvSpPr/>
          <p:nvPr/>
        </p:nvSpPr>
        <p:spPr>
          <a:xfrm>
            <a:off x="10835640" y="4288536"/>
            <a:ext cx="2862072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740"/>
              </a:lnSpc>
              <a:buNone/>
            </a:pPr>
            <a:r>
              <a:rPr lang="en-US" sz="116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✅ Ready for real-world recruiting scenarios.</a:t>
            </a:r>
            <a:endParaRPr lang="en-US" sz="116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502152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6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Thank You</a:t>
            </a:r>
            <a:endParaRPr lang="en-US" sz="616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1161288"/>
            <a:ext cx="13048488" cy="9326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7310"/>
              </a:lnSpc>
              <a:buNone/>
            </a:pPr>
            <a:r>
              <a:rPr lang="en-US" sz="585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CONTENTS</a:t>
            </a:r>
            <a:endParaRPr lang="en-US" sz="5850" dirty="0"/>
          </a:p>
        </p:txBody>
      </p:sp>
      <p:sp>
        <p:nvSpPr>
          <p:cNvPr id="5" name="Text 1"/>
          <p:cNvSpPr/>
          <p:nvPr/>
        </p:nvSpPr>
        <p:spPr>
          <a:xfrm>
            <a:off x="1014984" y="2542032"/>
            <a:ext cx="267004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1. Title Slide</a:t>
            </a:r>
            <a:endParaRPr lang="en-US" sz="2120" dirty="0"/>
          </a:p>
        </p:txBody>
      </p:sp>
      <p:sp>
        <p:nvSpPr>
          <p:cNvPr id="6" name="Text 2"/>
          <p:cNvSpPr/>
          <p:nvPr/>
        </p:nvSpPr>
        <p:spPr>
          <a:xfrm>
            <a:off x="1014984" y="4197096"/>
            <a:ext cx="2670048" cy="10149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5. The Smartest Part – BERT Semantic Matching</a:t>
            </a:r>
            <a:endParaRPr lang="en-US" sz="2120" dirty="0"/>
          </a:p>
        </p:txBody>
      </p:sp>
      <p:sp>
        <p:nvSpPr>
          <p:cNvPr id="7" name="Text 3"/>
          <p:cNvSpPr/>
          <p:nvPr/>
        </p:nvSpPr>
        <p:spPr>
          <a:xfrm>
            <a:off x="4325112" y="2542032"/>
            <a:ext cx="2670048" cy="10149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2. Review of Milestone 1 (The Old Way)</a:t>
            </a:r>
            <a:endParaRPr lang="en-US" sz="2120" dirty="0"/>
          </a:p>
        </p:txBody>
      </p:sp>
      <p:sp>
        <p:nvSpPr>
          <p:cNvPr id="8" name="Text 4"/>
          <p:cNvSpPr/>
          <p:nvPr/>
        </p:nvSpPr>
        <p:spPr>
          <a:xfrm>
            <a:off x="1014984" y="5861304"/>
            <a:ext cx="2670048" cy="10149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9. Demo – Semantic Relationships &amp; Skill Intelligence</a:t>
            </a:r>
            <a:endParaRPr lang="en-US" sz="2120" dirty="0"/>
          </a:p>
        </p:txBody>
      </p:sp>
      <p:sp>
        <p:nvSpPr>
          <p:cNvPr id="9" name="Text 5"/>
          <p:cNvSpPr/>
          <p:nvPr/>
        </p:nvSpPr>
        <p:spPr>
          <a:xfrm>
            <a:off x="4325112" y="4197096"/>
            <a:ext cx="2670048" cy="10149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6. Confidence Score – How Much Can We Trust the Result?</a:t>
            </a:r>
            <a:endParaRPr lang="en-US" sz="2120" dirty="0"/>
          </a:p>
        </p:txBody>
      </p:sp>
      <p:sp>
        <p:nvSpPr>
          <p:cNvPr id="10" name="Text 6"/>
          <p:cNvSpPr/>
          <p:nvPr/>
        </p:nvSpPr>
        <p:spPr>
          <a:xfrm>
            <a:off x="4325112" y="5861304"/>
            <a:ext cx="2670048" cy="6766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10. Conclusion &amp; What’s Next</a:t>
            </a:r>
            <a:endParaRPr lang="en-US" sz="2120" dirty="0"/>
          </a:p>
        </p:txBody>
      </p:sp>
      <p:sp>
        <p:nvSpPr>
          <p:cNvPr id="11" name="Text 7"/>
          <p:cNvSpPr/>
          <p:nvPr/>
        </p:nvSpPr>
        <p:spPr>
          <a:xfrm>
            <a:off x="7644384" y="2542032"/>
            <a:ext cx="2670048" cy="6766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3. Goal of Milestone 2 – The Upgrade</a:t>
            </a:r>
            <a:endParaRPr lang="en-US" sz="2120" dirty="0"/>
          </a:p>
        </p:txBody>
      </p:sp>
      <p:sp>
        <p:nvSpPr>
          <p:cNvPr id="12" name="Text 8"/>
          <p:cNvSpPr/>
          <p:nvPr/>
        </p:nvSpPr>
        <p:spPr>
          <a:xfrm>
            <a:off x="7644384" y="4197096"/>
            <a:ext cx="267004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7. Demo – Input &amp; UI</a:t>
            </a:r>
            <a:endParaRPr lang="en-US" sz="2120" dirty="0"/>
          </a:p>
        </p:txBody>
      </p:sp>
      <p:sp>
        <p:nvSpPr>
          <p:cNvPr id="13" name="Text 9"/>
          <p:cNvSpPr/>
          <p:nvPr/>
        </p:nvSpPr>
        <p:spPr>
          <a:xfrm>
            <a:off x="7644384" y="5861304"/>
            <a:ext cx="2670048" cy="6766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Bonus Tips for Presenting</a:t>
            </a:r>
            <a:endParaRPr lang="en-US" sz="2120" dirty="0"/>
          </a:p>
        </p:txBody>
      </p:sp>
      <p:sp>
        <p:nvSpPr>
          <p:cNvPr id="14" name="Text 10"/>
          <p:cNvSpPr/>
          <p:nvPr/>
        </p:nvSpPr>
        <p:spPr>
          <a:xfrm>
            <a:off x="10954512" y="2542032"/>
            <a:ext cx="2670048" cy="6766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4. The AI Extraction Engine (The Brain)</a:t>
            </a:r>
            <a:endParaRPr lang="en-US" sz="2120" dirty="0"/>
          </a:p>
        </p:txBody>
      </p:sp>
      <p:sp>
        <p:nvSpPr>
          <p:cNvPr id="15" name="Text 11"/>
          <p:cNvSpPr/>
          <p:nvPr/>
        </p:nvSpPr>
        <p:spPr>
          <a:xfrm>
            <a:off x="10954512" y="4197096"/>
            <a:ext cx="2670048" cy="10149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8. Demo – Skill Extraction with Confidence Scores</a:t>
            </a:r>
            <a:endParaRPr lang="en-US" sz="21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4050792"/>
            <a:ext cx="6455664" cy="484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28" y="5038344"/>
            <a:ext cx="13048488" cy="19110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352" y="4050792"/>
            <a:ext cx="6455664" cy="48463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95528" y="3118104"/>
            <a:ext cx="13048488" cy="4297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340"/>
              </a:lnSpc>
              <a:buNone/>
            </a:pPr>
            <a:r>
              <a:rPr lang="en-US" sz="267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1. Milestone 1 (The Old Way)</a:t>
            </a:r>
            <a:endParaRPr lang="en-US" sz="2670" dirty="0"/>
          </a:p>
        </p:txBody>
      </p:sp>
      <p:sp>
        <p:nvSpPr>
          <p:cNvPr id="8" name="Text 1"/>
          <p:cNvSpPr/>
          <p:nvPr/>
        </p:nvSpPr>
        <p:spPr>
          <a:xfrm>
            <a:off x="795528" y="3694176"/>
            <a:ext cx="1304848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What we did in M1:</a:t>
            </a:r>
            <a:endParaRPr lang="en-US" sz="1070" dirty="0"/>
          </a:p>
        </p:txBody>
      </p:sp>
      <p:sp>
        <p:nvSpPr>
          <p:cNvPr id="9" name="Text 2"/>
          <p:cNvSpPr/>
          <p:nvPr/>
        </p:nvSpPr>
        <p:spPr>
          <a:xfrm>
            <a:off x="932688" y="4187952"/>
            <a:ext cx="6181344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We read resumes (PDF, DOCX, TXT) using a clean and reusable file ingestion pipeline.</a:t>
            </a:r>
            <a:endParaRPr lang="en-US" sz="1070" dirty="0"/>
          </a:p>
        </p:txBody>
      </p:sp>
      <p:sp>
        <p:nvSpPr>
          <p:cNvPr id="10" name="Text 3"/>
          <p:cNvSpPr/>
          <p:nvPr/>
        </p:nvSpPr>
        <p:spPr>
          <a:xfrm>
            <a:off x="795528" y="4681728"/>
            <a:ext cx="1304848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Main Problem:</a:t>
            </a:r>
            <a:endParaRPr lang="en-US" sz="1070" dirty="0"/>
          </a:p>
        </p:txBody>
      </p:sp>
      <p:sp>
        <p:nvSpPr>
          <p:cNvPr id="11" name="Text 4"/>
          <p:cNvSpPr/>
          <p:nvPr/>
        </p:nvSpPr>
        <p:spPr>
          <a:xfrm>
            <a:off x="932688" y="5175504"/>
            <a:ext cx="1277416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It was too simple.</a:t>
            </a:r>
            <a:endParaRPr lang="en-US" sz="1070" dirty="0"/>
          </a:p>
        </p:txBody>
      </p:sp>
      <p:sp>
        <p:nvSpPr>
          <p:cNvPr id="12" name="Text 5"/>
          <p:cNvSpPr/>
          <p:nvPr/>
        </p:nvSpPr>
        <p:spPr>
          <a:xfrm>
            <a:off x="932688" y="5458968"/>
            <a:ext cx="1277416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  It found obvious skills,</a:t>
            </a:r>
            <a:endParaRPr lang="en-US" sz="1070" dirty="0"/>
          </a:p>
        </p:txBody>
      </p:sp>
      <p:sp>
        <p:nvSpPr>
          <p:cNvPr id="13" name="Text 6"/>
          <p:cNvSpPr/>
          <p:nvPr/>
        </p:nvSpPr>
        <p:spPr>
          <a:xfrm>
            <a:off x="932688" y="5742432"/>
            <a:ext cx="1277416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   But </a:t>
            </a:r>
            <a:endParaRPr lang="en-US" sz="1070" dirty="0"/>
          </a:p>
        </p:txBody>
      </p:sp>
      <p:sp>
        <p:nvSpPr>
          <p:cNvPr id="14" name="Text 7"/>
          <p:cNvSpPr/>
          <p:nvPr/>
        </p:nvSpPr>
        <p:spPr>
          <a:xfrm>
            <a:off x="932688" y="6025896"/>
            <a:ext cx="1277416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</a:t>
            </a:r>
            <a:r>
              <a:rPr lang="en-US" sz="107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. </a:t>
            </a:r>
            <a:r>
              <a:rPr lang="en-US" sz="10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 missed context.</a:t>
            </a:r>
            <a:endParaRPr lang="en-US" sz="1070" dirty="0"/>
          </a:p>
        </p:txBody>
      </p:sp>
      <p:sp>
        <p:nvSpPr>
          <p:cNvPr id="15" name="Text 8"/>
          <p:cNvSpPr/>
          <p:nvPr/>
        </p:nvSpPr>
        <p:spPr>
          <a:xfrm>
            <a:off x="932688" y="6318504"/>
            <a:ext cx="1277416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   Couldn't understand meaning or synonyms.</a:t>
            </a:r>
            <a:endParaRPr lang="en-US" sz="1070" dirty="0"/>
          </a:p>
        </p:txBody>
      </p:sp>
      <p:sp>
        <p:nvSpPr>
          <p:cNvPr id="16" name="Text 9"/>
          <p:cNvSpPr/>
          <p:nvPr/>
        </p:nvSpPr>
        <p:spPr>
          <a:xfrm>
            <a:off x="932688" y="6601968"/>
            <a:ext cx="1277416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   Couldn't tell how reliable each skill match was.</a:t>
            </a:r>
            <a:endParaRPr lang="en-US" sz="1070" dirty="0"/>
          </a:p>
        </p:txBody>
      </p:sp>
      <p:sp>
        <p:nvSpPr>
          <p:cNvPr id="17" name="Text 10"/>
          <p:cNvSpPr/>
          <p:nvPr/>
        </p:nvSpPr>
        <p:spPr>
          <a:xfrm>
            <a:off x="795528" y="7095744"/>
            <a:ext cx="1304848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"Just matching keywords is not smart enough for real-world recruitment."</a:t>
            </a:r>
            <a:endParaRPr lang="en-US" sz="1070" dirty="0"/>
          </a:p>
        </p:txBody>
      </p:sp>
      <p:sp>
        <p:nvSpPr>
          <p:cNvPr id="18" name="Text 11"/>
          <p:cNvSpPr/>
          <p:nvPr/>
        </p:nvSpPr>
        <p:spPr>
          <a:xfrm>
            <a:off x="7525512" y="4187952"/>
            <a:ext cx="6181344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We used basic keyword matching to find skills like "Python", "Excel", etc.</a:t>
            </a:r>
            <a:endParaRPr lang="en-US" sz="107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01041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96" y="3771900"/>
            <a:ext cx="13075920" cy="9966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4882896"/>
            <a:ext cx="13075920" cy="9966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96" y="6016752"/>
            <a:ext cx="13075920" cy="99669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7406640"/>
            <a:ext cx="13075920" cy="99669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8494776"/>
            <a:ext cx="13075920" cy="99669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32" y="4453128"/>
            <a:ext cx="12765024" cy="19202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32" y="5541264"/>
            <a:ext cx="12765024" cy="19202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32" y="6629400"/>
            <a:ext cx="12765024" cy="19202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32" y="8055864"/>
            <a:ext cx="12765024" cy="19202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32" y="9153144"/>
            <a:ext cx="12765024" cy="192024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832" y="3950208"/>
            <a:ext cx="374904" cy="374904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832" y="5038344"/>
            <a:ext cx="374904" cy="374904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832" y="6126480"/>
            <a:ext cx="374904" cy="374904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832" y="7562088"/>
            <a:ext cx="374904" cy="374904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832" y="8650224"/>
            <a:ext cx="374904" cy="374904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795528" y="2953512"/>
            <a:ext cx="13048488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45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2. Goal of Milestone 2 – The Upgrade</a:t>
            </a:r>
            <a:endParaRPr lang="en-US" sz="2450" dirty="0"/>
          </a:p>
        </p:txBody>
      </p:sp>
      <p:sp>
        <p:nvSpPr>
          <p:cNvPr id="20" name="Text 1"/>
          <p:cNvSpPr/>
          <p:nvPr/>
        </p:nvSpPr>
        <p:spPr>
          <a:xfrm>
            <a:off x="795528" y="3483864"/>
            <a:ext cx="1304848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What we wanted to achieve in M2:</a:t>
            </a:r>
            <a:endParaRPr lang="en-US" sz="980" dirty="0"/>
          </a:p>
        </p:txBody>
      </p:sp>
      <p:sp>
        <p:nvSpPr>
          <p:cNvPr id="21" name="Text 2"/>
          <p:cNvSpPr/>
          <p:nvPr/>
        </p:nvSpPr>
        <p:spPr>
          <a:xfrm>
            <a:off x="1078992" y="4014216"/>
            <a:ext cx="10058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90"/>
              </a:lnSpc>
              <a:buNone/>
            </a:pPr>
            <a:r>
              <a:rPr lang="en-US" sz="1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320" dirty="0"/>
          </a:p>
        </p:txBody>
      </p:sp>
      <p:sp>
        <p:nvSpPr>
          <p:cNvPr id="22" name="Text 3"/>
          <p:cNvSpPr/>
          <p:nvPr/>
        </p:nvSpPr>
        <p:spPr>
          <a:xfrm>
            <a:off x="941832" y="4453128"/>
            <a:ext cx="1276502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Move from simple keyword search to intelligent skill understanding.</a:t>
            </a:r>
            <a:endParaRPr lang="en-US" sz="980" dirty="0"/>
          </a:p>
        </p:txBody>
      </p:sp>
      <p:sp>
        <p:nvSpPr>
          <p:cNvPr id="23" name="Text 4"/>
          <p:cNvSpPr/>
          <p:nvPr/>
        </p:nvSpPr>
        <p:spPr>
          <a:xfrm>
            <a:off x="1078992" y="5111496"/>
            <a:ext cx="10058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90"/>
              </a:lnSpc>
              <a:buNone/>
            </a:pPr>
            <a:r>
              <a:rPr lang="en-US" sz="1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320" dirty="0"/>
          </a:p>
        </p:txBody>
      </p:sp>
      <p:sp>
        <p:nvSpPr>
          <p:cNvPr id="24" name="Text 5"/>
          <p:cNvSpPr/>
          <p:nvPr/>
        </p:nvSpPr>
        <p:spPr>
          <a:xfrm>
            <a:off x="941832" y="5541264"/>
            <a:ext cx="1276502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 AI models (like BERT) to detect hidden skills, even if they're written differently.</a:t>
            </a:r>
            <a:endParaRPr lang="en-US" sz="980" dirty="0"/>
          </a:p>
        </p:txBody>
      </p:sp>
      <p:sp>
        <p:nvSpPr>
          <p:cNvPr id="25" name="Text 6"/>
          <p:cNvSpPr/>
          <p:nvPr/>
        </p:nvSpPr>
        <p:spPr>
          <a:xfrm>
            <a:off x="1078992" y="6199632"/>
            <a:ext cx="10058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90"/>
              </a:lnSpc>
              <a:buNone/>
            </a:pPr>
            <a:r>
              <a:rPr lang="en-US" sz="1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320" dirty="0"/>
          </a:p>
        </p:txBody>
      </p:sp>
      <p:sp>
        <p:nvSpPr>
          <p:cNvPr id="26" name="Text 7"/>
          <p:cNvSpPr/>
          <p:nvPr/>
        </p:nvSpPr>
        <p:spPr>
          <a:xfrm>
            <a:off x="941832" y="6629400"/>
            <a:ext cx="1276502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Add a Trust Score to every skill, so we know which ones are strong signals.</a:t>
            </a:r>
            <a:endParaRPr lang="en-US" sz="980" b="1" dirty="0"/>
          </a:p>
        </p:txBody>
      </p:sp>
      <p:sp>
        <p:nvSpPr>
          <p:cNvPr id="27" name="Text 8"/>
          <p:cNvSpPr/>
          <p:nvPr/>
        </p:nvSpPr>
        <p:spPr>
          <a:xfrm>
            <a:off x="795528" y="7095744"/>
            <a:ext cx="1304848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Why this matters:</a:t>
            </a:r>
            <a:endParaRPr lang="en-US" sz="980" dirty="0"/>
          </a:p>
        </p:txBody>
      </p:sp>
      <p:sp>
        <p:nvSpPr>
          <p:cNvPr id="28" name="Text 9"/>
          <p:cNvSpPr/>
          <p:nvPr/>
        </p:nvSpPr>
        <p:spPr>
          <a:xfrm>
            <a:off x="1078992" y="7626096"/>
            <a:ext cx="10058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90"/>
              </a:lnSpc>
              <a:buNone/>
            </a:pPr>
            <a:r>
              <a:rPr lang="en-US" sz="1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320" dirty="0"/>
          </a:p>
        </p:txBody>
      </p:sp>
      <p:sp>
        <p:nvSpPr>
          <p:cNvPr id="29" name="Text 10"/>
          <p:cNvSpPr/>
          <p:nvPr/>
        </p:nvSpPr>
        <p:spPr>
          <a:xfrm>
            <a:off x="941832" y="8055864"/>
            <a:ext cx="1276502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Recruiters need high-precision results.</a:t>
            </a:r>
            <a:endParaRPr lang="en-US" sz="980" dirty="0"/>
          </a:p>
        </p:txBody>
      </p:sp>
      <p:sp>
        <p:nvSpPr>
          <p:cNvPr id="30" name="Text 11"/>
          <p:cNvSpPr/>
          <p:nvPr/>
        </p:nvSpPr>
        <p:spPr>
          <a:xfrm>
            <a:off x="1078992" y="8714232"/>
            <a:ext cx="10058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90"/>
              </a:lnSpc>
              <a:buNone/>
            </a:pPr>
            <a:r>
              <a:rPr lang="en-US" sz="1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320" dirty="0"/>
          </a:p>
        </p:txBody>
      </p:sp>
      <p:sp>
        <p:nvSpPr>
          <p:cNvPr id="31" name="Text 12"/>
          <p:cNvSpPr/>
          <p:nvPr/>
        </p:nvSpPr>
        <p:spPr>
          <a:xfrm>
            <a:off x="941832" y="9153144"/>
            <a:ext cx="1276502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AI can find related skills and emerging technologies that basic search misses.</a:t>
            </a:r>
            <a:endParaRPr lang="en-US" sz="98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3227832"/>
            <a:ext cx="2569464" cy="15453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7872" y="3227832"/>
            <a:ext cx="2569464" cy="15453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4965192"/>
            <a:ext cx="2569464" cy="15453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7872" y="4965192"/>
            <a:ext cx="2569464" cy="15453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360" y="3227832"/>
            <a:ext cx="2569464" cy="154533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360" y="4965192"/>
            <a:ext cx="2569464" cy="1545336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795528" y="1014984"/>
            <a:ext cx="8074152" cy="12070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740"/>
              </a:lnSpc>
              <a:buNone/>
            </a:pPr>
            <a:r>
              <a:rPr lang="en-US" sz="379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3. The AI Extraction Engine </a:t>
            </a:r>
            <a:endParaRPr lang="en-US" sz="3790" dirty="0"/>
          </a:p>
        </p:txBody>
      </p:sp>
      <p:sp>
        <p:nvSpPr>
          <p:cNvPr id="11" name="Text 1"/>
          <p:cNvSpPr/>
          <p:nvPr/>
        </p:nvSpPr>
        <p:spPr>
          <a:xfrm>
            <a:off x="795528" y="2432304"/>
            <a:ext cx="8074152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70"/>
              </a:lnSpc>
              <a:buNone/>
            </a:pPr>
            <a:r>
              <a:rPr lang="en-US" sz="151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What makes our system smart now?</a:t>
            </a:r>
            <a:endParaRPr lang="en-US" sz="1510" dirty="0"/>
          </a:p>
          <a:p>
            <a:pPr marL="0" indent="0" algn="l">
              <a:lnSpc>
                <a:spcPts val="2270"/>
              </a:lnSpc>
              <a:buNone/>
            </a:pPr>
            <a:r>
              <a:rPr lang="en-US" sz="151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We use 6 techniques together to find skills:</a:t>
            </a:r>
            <a:endParaRPr lang="en-US" sz="1510" dirty="0"/>
          </a:p>
        </p:txBody>
      </p:sp>
      <p:sp>
        <p:nvSpPr>
          <p:cNvPr id="12" name="Text 2"/>
          <p:cNvSpPr/>
          <p:nvPr/>
        </p:nvSpPr>
        <p:spPr>
          <a:xfrm>
            <a:off x="987552" y="3419856"/>
            <a:ext cx="2176272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70"/>
              </a:lnSpc>
              <a:buNone/>
            </a:pPr>
            <a:r>
              <a:rPr lang="en-US" sz="151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Exact keyword match – simple, fast.</a:t>
            </a:r>
            <a:endParaRPr lang="en-US" sz="1510" dirty="0"/>
          </a:p>
        </p:txBody>
      </p:sp>
      <p:sp>
        <p:nvSpPr>
          <p:cNvPr id="13" name="Text 3"/>
          <p:cNvSpPr/>
          <p:nvPr/>
        </p:nvSpPr>
        <p:spPr>
          <a:xfrm>
            <a:off x="3749040" y="3419856"/>
            <a:ext cx="2176272" cy="8686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70"/>
              </a:lnSpc>
              <a:buNone/>
            </a:pPr>
            <a:r>
              <a:rPr lang="en-US" sz="151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Context matching – surrounding words are checked.</a:t>
            </a:r>
            <a:endParaRPr lang="en-US" sz="1510" dirty="0"/>
          </a:p>
        </p:txBody>
      </p:sp>
      <p:sp>
        <p:nvSpPr>
          <p:cNvPr id="14" name="Text 4"/>
          <p:cNvSpPr/>
          <p:nvPr/>
        </p:nvSpPr>
        <p:spPr>
          <a:xfrm>
            <a:off x="987552" y="5157216"/>
            <a:ext cx="2176272" cy="11612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70"/>
              </a:lnSpc>
              <a:buNone/>
            </a:pPr>
            <a:r>
              <a:rPr lang="en-US" sz="151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NER (Named Entity Recognition) – finds company names, tools, certifications.</a:t>
            </a:r>
            <a:endParaRPr lang="en-US" sz="1510" dirty="0"/>
          </a:p>
        </p:txBody>
      </p:sp>
      <p:sp>
        <p:nvSpPr>
          <p:cNvPr id="15" name="Text 5"/>
          <p:cNvSpPr/>
          <p:nvPr/>
        </p:nvSpPr>
        <p:spPr>
          <a:xfrm>
            <a:off x="3749040" y="5157216"/>
            <a:ext cx="2176272" cy="11612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70"/>
              </a:lnSpc>
              <a:buNone/>
            </a:pPr>
            <a:r>
              <a:rPr lang="en-US" sz="151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Synonym library – connects "AI" with "Artificial Intelligence", etc.</a:t>
            </a:r>
            <a:endParaRPr lang="en-US" sz="1510" dirty="0"/>
          </a:p>
        </p:txBody>
      </p:sp>
      <p:sp>
        <p:nvSpPr>
          <p:cNvPr id="16" name="Text 6"/>
          <p:cNvSpPr/>
          <p:nvPr/>
        </p:nvSpPr>
        <p:spPr>
          <a:xfrm>
            <a:off x="795528" y="6720840"/>
            <a:ext cx="807415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70"/>
              </a:lnSpc>
              <a:buNone/>
            </a:pPr>
            <a:r>
              <a:rPr lang="en-US" sz="151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“No single method is perfect. That’s why we combine them for a smarter system.”</a:t>
            </a:r>
            <a:endParaRPr lang="en-US" sz="1510" dirty="0"/>
          </a:p>
        </p:txBody>
      </p:sp>
      <p:sp>
        <p:nvSpPr>
          <p:cNvPr id="17" name="Text 7"/>
          <p:cNvSpPr/>
          <p:nvPr/>
        </p:nvSpPr>
        <p:spPr>
          <a:xfrm>
            <a:off x="6501384" y="3419856"/>
            <a:ext cx="2176272" cy="11612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70"/>
              </a:lnSpc>
              <a:buNone/>
            </a:pPr>
            <a:r>
              <a:rPr lang="en-US" sz="151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POS Tagging – find noun phrases and verbs using NLP grammar rules.</a:t>
            </a:r>
            <a:endParaRPr lang="en-US" sz="1510" dirty="0"/>
          </a:p>
        </p:txBody>
      </p:sp>
      <p:sp>
        <p:nvSpPr>
          <p:cNvPr id="18" name="Text 8"/>
          <p:cNvSpPr/>
          <p:nvPr/>
        </p:nvSpPr>
        <p:spPr>
          <a:xfrm>
            <a:off x="6501384" y="5157216"/>
            <a:ext cx="2176272" cy="11612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70"/>
              </a:lnSpc>
              <a:buNone/>
            </a:pPr>
            <a:r>
              <a:rPr lang="en-US" sz="151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BERT embeddings – gives meaning to each word and finds related terms.</a:t>
            </a:r>
            <a:endParaRPr lang="en-US" sz="151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91209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3813048"/>
            <a:ext cx="13048488" cy="7498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4681728"/>
            <a:ext cx="13048488" cy="7498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550408"/>
            <a:ext cx="13048488" cy="74980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6766560"/>
            <a:ext cx="13048488" cy="74980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7635240"/>
            <a:ext cx="13048488" cy="7498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4014216"/>
            <a:ext cx="13075920" cy="56692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4882896"/>
            <a:ext cx="13075920" cy="56692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5751576"/>
            <a:ext cx="13075920" cy="56692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6967728"/>
            <a:ext cx="13075920" cy="56692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7845552"/>
            <a:ext cx="13075920" cy="56692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28" y="8851392"/>
            <a:ext cx="13048488" cy="43891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84" y="3950208"/>
            <a:ext cx="13075920" cy="100584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84" y="4818888"/>
            <a:ext cx="13075920" cy="100584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84" y="5696712"/>
            <a:ext cx="13075920" cy="100584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84" y="6903720"/>
            <a:ext cx="13075920" cy="100584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84" y="7781544"/>
            <a:ext cx="13075920" cy="100584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2320" y="3813048"/>
            <a:ext cx="374904" cy="374904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2320" y="4681728"/>
            <a:ext cx="374904" cy="374904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2320" y="5550408"/>
            <a:ext cx="374904" cy="374904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2320" y="6766560"/>
            <a:ext cx="374904" cy="374904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2320" y="7635240"/>
            <a:ext cx="374904" cy="374904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795528" y="2953512"/>
            <a:ext cx="13048488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45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4. The Smartest Part – BERT Semantic Matching</a:t>
            </a:r>
            <a:endParaRPr lang="en-US" sz="2450" dirty="0"/>
          </a:p>
        </p:txBody>
      </p:sp>
      <p:sp>
        <p:nvSpPr>
          <p:cNvPr id="26" name="Text 1"/>
          <p:cNvSpPr/>
          <p:nvPr/>
        </p:nvSpPr>
        <p:spPr>
          <a:xfrm>
            <a:off x="795528" y="3483864"/>
            <a:ext cx="1304848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What is BERT doing here?</a:t>
            </a:r>
            <a:endParaRPr lang="en-US" sz="980" dirty="0"/>
          </a:p>
        </p:txBody>
      </p:sp>
      <p:sp>
        <p:nvSpPr>
          <p:cNvPr id="27" name="Text 2"/>
          <p:cNvSpPr/>
          <p:nvPr/>
        </p:nvSpPr>
        <p:spPr>
          <a:xfrm>
            <a:off x="941832" y="4233672"/>
            <a:ext cx="1276502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We use Sentence-BERT, a powerful AI model from Google.</a:t>
            </a:r>
            <a:endParaRPr lang="en-US" sz="980" dirty="0"/>
          </a:p>
        </p:txBody>
      </p:sp>
      <p:sp>
        <p:nvSpPr>
          <p:cNvPr id="28" name="Text 3"/>
          <p:cNvSpPr/>
          <p:nvPr/>
        </p:nvSpPr>
        <p:spPr>
          <a:xfrm>
            <a:off x="941832" y="5102352"/>
            <a:ext cx="1276502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It gives every skill or sentence a numeric meaning (called an embedding).</a:t>
            </a:r>
            <a:endParaRPr lang="en-US" sz="980" dirty="0"/>
          </a:p>
        </p:txBody>
      </p:sp>
      <p:sp>
        <p:nvSpPr>
          <p:cNvPr id="29" name="Text 4"/>
          <p:cNvSpPr/>
          <p:nvPr/>
        </p:nvSpPr>
        <p:spPr>
          <a:xfrm>
            <a:off x="941832" y="5971032"/>
            <a:ext cx="1276502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We can now compare skills based on meaning, not just spelling.</a:t>
            </a:r>
            <a:endParaRPr lang="en-US" sz="980" dirty="0"/>
          </a:p>
        </p:txBody>
      </p:sp>
      <p:sp>
        <p:nvSpPr>
          <p:cNvPr id="30" name="Text 5"/>
          <p:cNvSpPr/>
          <p:nvPr/>
        </p:nvSpPr>
        <p:spPr>
          <a:xfrm>
            <a:off x="795528" y="6437376"/>
            <a:ext cx="1304848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Example:</a:t>
            </a:r>
            <a:endParaRPr lang="en-US" sz="980" dirty="0"/>
          </a:p>
        </p:txBody>
      </p:sp>
      <p:sp>
        <p:nvSpPr>
          <p:cNvPr id="31" name="Text 6"/>
          <p:cNvSpPr/>
          <p:nvPr/>
        </p:nvSpPr>
        <p:spPr>
          <a:xfrm>
            <a:off x="941832" y="7187184"/>
            <a:ext cx="1276502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“Machine Learning” and “Deep Learning” = Very similar</a:t>
            </a:r>
            <a:endParaRPr lang="en-US" sz="980" dirty="0"/>
          </a:p>
        </p:txBody>
      </p:sp>
      <p:sp>
        <p:nvSpPr>
          <p:cNvPr id="32" name="Text 7"/>
          <p:cNvSpPr/>
          <p:nvPr/>
        </p:nvSpPr>
        <p:spPr>
          <a:xfrm>
            <a:off x="941832" y="8055864"/>
            <a:ext cx="1276502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“Python” and “Flask” = Related, but not identical.</a:t>
            </a:r>
            <a:endParaRPr lang="en-US" sz="980" dirty="0"/>
          </a:p>
        </p:txBody>
      </p:sp>
      <p:sp>
        <p:nvSpPr>
          <p:cNvPr id="33" name="Text 8"/>
          <p:cNvSpPr/>
          <p:nvPr/>
        </p:nvSpPr>
        <p:spPr>
          <a:xfrm>
            <a:off x="7278624" y="3886200"/>
            <a:ext cx="9144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10"/>
              </a:lnSpc>
              <a:buNone/>
            </a:pPr>
            <a:r>
              <a:rPr lang="en-US" sz="11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170" dirty="0"/>
          </a:p>
        </p:txBody>
      </p:sp>
      <p:sp>
        <p:nvSpPr>
          <p:cNvPr id="34" name="Text 9"/>
          <p:cNvSpPr/>
          <p:nvPr/>
        </p:nvSpPr>
        <p:spPr>
          <a:xfrm>
            <a:off x="795528" y="8522208"/>
            <a:ext cx="1304848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Why this is powerful:</a:t>
            </a:r>
            <a:endParaRPr lang="en-US" sz="980" dirty="0"/>
          </a:p>
        </p:txBody>
      </p:sp>
      <p:sp>
        <p:nvSpPr>
          <p:cNvPr id="35" name="Text 10"/>
          <p:cNvSpPr/>
          <p:nvPr/>
        </p:nvSpPr>
        <p:spPr>
          <a:xfrm>
            <a:off x="7278624" y="4754880"/>
            <a:ext cx="9144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10"/>
              </a:lnSpc>
              <a:buNone/>
            </a:pPr>
            <a:r>
              <a:rPr lang="en-US" sz="11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170" dirty="0"/>
          </a:p>
        </p:txBody>
      </p:sp>
      <p:sp>
        <p:nvSpPr>
          <p:cNvPr id="36" name="Text 11"/>
          <p:cNvSpPr/>
          <p:nvPr/>
        </p:nvSpPr>
        <p:spPr>
          <a:xfrm>
            <a:off x="923544" y="8979408"/>
            <a:ext cx="12801600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We can find related tools or new tech even if not explicitly written.</a:t>
            </a:r>
            <a:endParaRPr lang="en-US" sz="980" dirty="0"/>
          </a:p>
        </p:txBody>
      </p:sp>
      <p:sp>
        <p:nvSpPr>
          <p:cNvPr id="37" name="Text 12"/>
          <p:cNvSpPr/>
          <p:nvPr/>
        </p:nvSpPr>
        <p:spPr>
          <a:xfrm>
            <a:off x="7278624" y="5623560"/>
            <a:ext cx="9144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10"/>
              </a:lnSpc>
              <a:buNone/>
            </a:pPr>
            <a:r>
              <a:rPr lang="en-US" sz="11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170" dirty="0"/>
          </a:p>
        </p:txBody>
      </p:sp>
      <p:sp>
        <p:nvSpPr>
          <p:cNvPr id="38" name="Text 13"/>
          <p:cNvSpPr/>
          <p:nvPr/>
        </p:nvSpPr>
        <p:spPr>
          <a:xfrm>
            <a:off x="7278624" y="6839712"/>
            <a:ext cx="9144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10"/>
              </a:lnSpc>
              <a:buNone/>
            </a:pPr>
            <a:r>
              <a:rPr lang="en-US" sz="11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170" dirty="0"/>
          </a:p>
        </p:txBody>
      </p:sp>
      <p:sp>
        <p:nvSpPr>
          <p:cNvPr id="39" name="Text 14"/>
          <p:cNvSpPr/>
          <p:nvPr/>
        </p:nvSpPr>
        <p:spPr>
          <a:xfrm>
            <a:off x="7278624" y="7717536"/>
            <a:ext cx="9144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10"/>
              </a:lnSpc>
              <a:buNone/>
            </a:pPr>
            <a:r>
              <a:rPr lang="en-US" sz="11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17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82396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3813048"/>
            <a:ext cx="13048488" cy="7132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28" y="4983480"/>
            <a:ext cx="13048488" cy="12344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248" y="6665976"/>
            <a:ext cx="6428232" cy="5029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248" y="7260336"/>
            <a:ext cx="6428232" cy="5029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072" y="6665976"/>
            <a:ext cx="6428232" cy="5029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072" y="7260336"/>
            <a:ext cx="6428232" cy="50292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84" y="6665976"/>
            <a:ext cx="100584" cy="50292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84" y="7260336"/>
            <a:ext cx="100584" cy="50292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064" y="6665976"/>
            <a:ext cx="100584" cy="50292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064" y="7260336"/>
            <a:ext cx="100584" cy="50292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795528" y="2953512"/>
            <a:ext cx="13048488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45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5. Confidence Score – How Much Can We Trust the Result?</a:t>
            </a:r>
            <a:endParaRPr lang="en-US" sz="2450" dirty="0"/>
          </a:p>
        </p:txBody>
      </p:sp>
      <p:sp>
        <p:nvSpPr>
          <p:cNvPr id="15" name="Text 1"/>
          <p:cNvSpPr/>
          <p:nvPr/>
        </p:nvSpPr>
        <p:spPr>
          <a:xfrm>
            <a:off x="795528" y="3483864"/>
            <a:ext cx="1304848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Why do we need this?</a:t>
            </a:r>
            <a:endParaRPr lang="en-US" sz="980" dirty="0"/>
          </a:p>
        </p:txBody>
      </p:sp>
      <p:sp>
        <p:nvSpPr>
          <p:cNvPr id="16" name="Text 2"/>
          <p:cNvSpPr/>
          <p:nvPr/>
        </p:nvSpPr>
        <p:spPr>
          <a:xfrm>
            <a:off x="923544" y="3931920"/>
            <a:ext cx="12801600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Recruiters want to know</a:t>
            </a:r>
            <a:endParaRPr lang="en-US" sz="1220" dirty="0"/>
          </a:p>
        </p:txBody>
      </p:sp>
      <p:sp>
        <p:nvSpPr>
          <p:cNvPr id="17" name="Text 3"/>
          <p:cNvSpPr/>
          <p:nvPr/>
        </p:nvSpPr>
        <p:spPr>
          <a:xfrm>
            <a:off x="923544" y="4206240"/>
            <a:ext cx="12801600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How sure are we about this skill?</a:t>
            </a:r>
            <a:endParaRPr lang="en-US" sz="980" dirty="0"/>
          </a:p>
        </p:txBody>
      </p:sp>
      <p:sp>
        <p:nvSpPr>
          <p:cNvPr id="18" name="Text 4"/>
          <p:cNvSpPr/>
          <p:nvPr/>
        </p:nvSpPr>
        <p:spPr>
          <a:xfrm>
            <a:off x="795528" y="4654296"/>
            <a:ext cx="1304848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What we did:</a:t>
            </a:r>
            <a:endParaRPr lang="en-US" sz="980" dirty="0"/>
          </a:p>
        </p:txBody>
      </p:sp>
      <p:sp>
        <p:nvSpPr>
          <p:cNvPr id="19" name="Text 5"/>
          <p:cNvSpPr/>
          <p:nvPr/>
        </p:nvSpPr>
        <p:spPr>
          <a:xfrm>
            <a:off x="923544" y="5111496"/>
            <a:ext cx="12801600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We created a Confidence Score system</a:t>
            </a:r>
            <a:endParaRPr lang="en-US" sz="1220" dirty="0"/>
          </a:p>
        </p:txBody>
      </p:sp>
      <p:sp>
        <p:nvSpPr>
          <p:cNvPr id="20" name="Text 6"/>
          <p:cNvSpPr/>
          <p:nvPr/>
        </p:nvSpPr>
        <p:spPr>
          <a:xfrm>
            <a:off x="923544" y="5376672"/>
            <a:ext cx="12801600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High score (Green): Exact keyword + context match.</a:t>
            </a:r>
            <a:endParaRPr lang="en-US" sz="980" dirty="0"/>
          </a:p>
        </p:txBody>
      </p:sp>
      <p:sp>
        <p:nvSpPr>
          <p:cNvPr id="21" name="Text 7"/>
          <p:cNvSpPr/>
          <p:nvPr/>
        </p:nvSpPr>
        <p:spPr>
          <a:xfrm>
            <a:off x="923544" y="5641848"/>
            <a:ext cx="12801600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Medium (Blue): Found using AI/BERT, but no exact keyword.</a:t>
            </a:r>
            <a:endParaRPr lang="en-US" sz="980" dirty="0"/>
          </a:p>
        </p:txBody>
      </p:sp>
      <p:sp>
        <p:nvSpPr>
          <p:cNvPr id="22" name="Text 8"/>
          <p:cNvSpPr/>
          <p:nvPr/>
        </p:nvSpPr>
        <p:spPr>
          <a:xfrm>
            <a:off x="923544" y="5897880"/>
            <a:ext cx="12801600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Low (Gray/Yellow): Weak match or uncertain.</a:t>
            </a:r>
            <a:endParaRPr lang="en-US" sz="980" dirty="0"/>
          </a:p>
        </p:txBody>
      </p:sp>
      <p:sp>
        <p:nvSpPr>
          <p:cNvPr id="23" name="Text 9"/>
          <p:cNvSpPr/>
          <p:nvPr/>
        </p:nvSpPr>
        <p:spPr>
          <a:xfrm>
            <a:off x="795528" y="6355080"/>
            <a:ext cx="1304848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Formula includes:</a:t>
            </a:r>
            <a:endParaRPr lang="en-US" sz="980" dirty="0"/>
          </a:p>
        </p:txBody>
      </p:sp>
      <p:sp>
        <p:nvSpPr>
          <p:cNvPr id="24" name="Text 10"/>
          <p:cNvSpPr/>
          <p:nvPr/>
        </p:nvSpPr>
        <p:spPr>
          <a:xfrm>
            <a:off x="987552" y="6821424"/>
            <a:ext cx="613562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Matching method type</a:t>
            </a:r>
            <a:endParaRPr lang="en-US" sz="980" dirty="0"/>
          </a:p>
        </p:txBody>
      </p:sp>
      <p:sp>
        <p:nvSpPr>
          <p:cNvPr id="25" name="Text 11"/>
          <p:cNvSpPr/>
          <p:nvPr/>
        </p:nvSpPr>
        <p:spPr>
          <a:xfrm>
            <a:off x="987552" y="7406640"/>
            <a:ext cx="613562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Relevance in sentence</a:t>
            </a:r>
            <a:endParaRPr lang="en-US" sz="980" dirty="0"/>
          </a:p>
        </p:txBody>
      </p:sp>
      <p:sp>
        <p:nvSpPr>
          <p:cNvPr id="26" name="Text 12"/>
          <p:cNvSpPr/>
          <p:nvPr/>
        </p:nvSpPr>
        <p:spPr>
          <a:xfrm>
            <a:off x="795528" y="7872984"/>
            <a:ext cx="1304848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“This gives users a way to trust the AI and filter top skills fast.”</a:t>
            </a:r>
            <a:endParaRPr lang="en-US" sz="980" dirty="0"/>
          </a:p>
        </p:txBody>
      </p:sp>
      <p:sp>
        <p:nvSpPr>
          <p:cNvPr id="27" name="Text 13"/>
          <p:cNvSpPr/>
          <p:nvPr/>
        </p:nvSpPr>
        <p:spPr>
          <a:xfrm>
            <a:off x="7571232" y="6821424"/>
            <a:ext cx="613562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Frequency of occurrence</a:t>
            </a:r>
            <a:endParaRPr lang="en-US" sz="980" dirty="0"/>
          </a:p>
        </p:txBody>
      </p:sp>
      <p:sp>
        <p:nvSpPr>
          <p:cNvPr id="28" name="Text 14"/>
          <p:cNvSpPr/>
          <p:nvPr/>
        </p:nvSpPr>
        <p:spPr>
          <a:xfrm>
            <a:off x="7571232" y="7406640"/>
            <a:ext cx="613562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Synonym/semantic distance</a:t>
            </a:r>
            <a:endParaRPr lang="en-US" sz="98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915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3794760"/>
            <a:ext cx="13075920" cy="8595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4745736"/>
            <a:ext cx="13075920" cy="8595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6035040"/>
            <a:ext cx="13075920" cy="8595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6986016"/>
            <a:ext cx="13075920" cy="8595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16" y="4187952"/>
            <a:ext cx="13021056" cy="43891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16" y="5129784"/>
            <a:ext cx="13021056" cy="43891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16" y="6428232"/>
            <a:ext cx="13021056" cy="43891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16" y="7379208"/>
            <a:ext cx="13021056" cy="43891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672" y="3813048"/>
            <a:ext cx="13030200" cy="37490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672" y="4754880"/>
            <a:ext cx="13030200" cy="374904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672" y="6053328"/>
            <a:ext cx="13030200" cy="374904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672" y="7004304"/>
            <a:ext cx="13030200" cy="374904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795528" y="2953512"/>
            <a:ext cx="13048488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45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6. Demo – Input &amp; UI</a:t>
            </a:r>
            <a:endParaRPr lang="en-US" sz="2450" dirty="0"/>
          </a:p>
        </p:txBody>
      </p:sp>
      <p:sp>
        <p:nvSpPr>
          <p:cNvPr id="17" name="Text 1"/>
          <p:cNvSpPr/>
          <p:nvPr/>
        </p:nvSpPr>
        <p:spPr>
          <a:xfrm>
            <a:off x="795528" y="3483864"/>
            <a:ext cx="1304848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What the user sees:</a:t>
            </a:r>
            <a:endParaRPr lang="en-US" sz="980" dirty="0"/>
          </a:p>
        </p:txBody>
      </p:sp>
      <p:sp>
        <p:nvSpPr>
          <p:cNvPr id="18" name="Text 2"/>
          <p:cNvSpPr/>
          <p:nvPr/>
        </p:nvSpPr>
        <p:spPr>
          <a:xfrm>
            <a:off x="941832" y="4306824"/>
            <a:ext cx="1276502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Upload any file: PDF, DOCX, TXT – handled by the same M1 file ingestion function.</a:t>
            </a:r>
            <a:endParaRPr lang="en-US" sz="980" dirty="0"/>
          </a:p>
        </p:txBody>
      </p:sp>
      <p:sp>
        <p:nvSpPr>
          <p:cNvPr id="19" name="Text 3"/>
          <p:cNvSpPr/>
          <p:nvPr/>
        </p:nvSpPr>
        <p:spPr>
          <a:xfrm>
            <a:off x="941832" y="5257800"/>
            <a:ext cx="1276502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Clean and modern Dark UI with skill tags, color codes, and scores.</a:t>
            </a:r>
            <a:endParaRPr lang="en-US" sz="980" dirty="0"/>
          </a:p>
        </p:txBody>
      </p:sp>
      <p:sp>
        <p:nvSpPr>
          <p:cNvPr id="20" name="Text 4"/>
          <p:cNvSpPr/>
          <p:nvPr/>
        </p:nvSpPr>
        <p:spPr>
          <a:xfrm>
            <a:off x="795528" y="5724144"/>
            <a:ext cx="1304848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Why this is impressive:</a:t>
            </a:r>
            <a:endParaRPr lang="en-US" sz="980" dirty="0"/>
          </a:p>
        </p:txBody>
      </p:sp>
      <p:sp>
        <p:nvSpPr>
          <p:cNvPr id="21" name="Text 5"/>
          <p:cNvSpPr/>
          <p:nvPr/>
        </p:nvSpPr>
        <p:spPr>
          <a:xfrm>
            <a:off x="941832" y="6547104"/>
            <a:ext cx="1276502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We kept the reliable code from M1, so no bugs or crashes.</a:t>
            </a:r>
            <a:endParaRPr lang="en-US" sz="980" dirty="0"/>
          </a:p>
        </p:txBody>
      </p:sp>
      <p:sp>
        <p:nvSpPr>
          <p:cNvPr id="22" name="Text 6"/>
          <p:cNvSpPr/>
          <p:nvPr/>
        </p:nvSpPr>
        <p:spPr>
          <a:xfrm>
            <a:off x="941832" y="7498080"/>
            <a:ext cx="1276502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UI is user-friendly and ready for deployment.</a:t>
            </a:r>
            <a:endParaRPr lang="en-US" sz="980" dirty="0"/>
          </a:p>
        </p:txBody>
      </p:sp>
      <p:sp>
        <p:nvSpPr>
          <p:cNvPr id="23" name="Text 7"/>
          <p:cNvSpPr/>
          <p:nvPr/>
        </p:nvSpPr>
        <p:spPr>
          <a:xfrm>
            <a:off x="795528" y="7964424"/>
            <a:ext cx="1304848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"Easy to use, clean to view, powerful under the hood."</a:t>
            </a:r>
            <a:endParaRPr lang="en-US" sz="980" dirty="0"/>
          </a:p>
        </p:txBody>
      </p:sp>
      <p:sp>
        <p:nvSpPr>
          <p:cNvPr id="24" name="Text 8"/>
          <p:cNvSpPr/>
          <p:nvPr/>
        </p:nvSpPr>
        <p:spPr>
          <a:xfrm>
            <a:off x="7269480" y="3858768"/>
            <a:ext cx="10972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60"/>
              </a:lnSpc>
              <a:buNone/>
            </a:pPr>
            <a:r>
              <a:rPr lang="en-US" sz="14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470" dirty="0"/>
          </a:p>
        </p:txBody>
      </p:sp>
      <p:sp>
        <p:nvSpPr>
          <p:cNvPr id="25" name="Text 9"/>
          <p:cNvSpPr/>
          <p:nvPr/>
        </p:nvSpPr>
        <p:spPr>
          <a:xfrm>
            <a:off x="7269480" y="4800600"/>
            <a:ext cx="10972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60"/>
              </a:lnSpc>
              <a:buNone/>
            </a:pPr>
            <a:r>
              <a:rPr lang="en-US" sz="14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470" dirty="0"/>
          </a:p>
        </p:txBody>
      </p:sp>
      <p:sp>
        <p:nvSpPr>
          <p:cNvPr id="26" name="Text 10"/>
          <p:cNvSpPr/>
          <p:nvPr/>
        </p:nvSpPr>
        <p:spPr>
          <a:xfrm>
            <a:off x="7269480" y="6099048"/>
            <a:ext cx="10972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60"/>
              </a:lnSpc>
              <a:buNone/>
            </a:pPr>
            <a:r>
              <a:rPr lang="en-US" sz="14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470" dirty="0"/>
          </a:p>
        </p:txBody>
      </p:sp>
      <p:sp>
        <p:nvSpPr>
          <p:cNvPr id="27" name="Text 11"/>
          <p:cNvSpPr/>
          <p:nvPr/>
        </p:nvSpPr>
        <p:spPr>
          <a:xfrm>
            <a:off x="7269480" y="7050024"/>
            <a:ext cx="10972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60"/>
              </a:lnSpc>
              <a:buNone/>
            </a:pPr>
            <a:r>
              <a:rPr lang="en-US" sz="14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47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9358"/>
            <a:ext cx="14630400" cy="823874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458968" y="3355848"/>
            <a:ext cx="83759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40"/>
              </a:lnSpc>
              <a:buNone/>
            </a:pPr>
            <a:endParaRPr lang="en-US" sz="1690" dirty="0"/>
          </a:p>
        </p:txBody>
      </p:sp>
      <p:sp>
        <p:nvSpPr>
          <p:cNvPr id="8" name="Text 1"/>
          <p:cNvSpPr/>
          <p:nvPr/>
        </p:nvSpPr>
        <p:spPr>
          <a:xfrm>
            <a:off x="795528" y="7214616"/>
            <a:ext cx="1304848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40"/>
              </a:lnSpc>
              <a:buNone/>
            </a:pPr>
            <a:endParaRPr lang="en-US" sz="1690" dirty="0"/>
          </a:p>
        </p:txBody>
      </p:sp>
      <p:sp>
        <p:nvSpPr>
          <p:cNvPr id="9" name="Text 2"/>
          <p:cNvSpPr/>
          <p:nvPr/>
        </p:nvSpPr>
        <p:spPr>
          <a:xfrm>
            <a:off x="5458968" y="6419088"/>
            <a:ext cx="83759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40"/>
              </a:lnSpc>
              <a:buNone/>
            </a:pPr>
            <a:endParaRPr lang="en-US" sz="169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7F2A6F-9D9E-D00D-9E67-60D81A119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6" y="267276"/>
            <a:ext cx="7556096" cy="38475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1EFE3F-6198-EF37-B29D-1C08C409C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556" y="3750393"/>
            <a:ext cx="8301334" cy="4211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981</Words>
  <Application>Microsoft Office PowerPoint</Application>
  <PresentationFormat>Custom</PresentationFormat>
  <Paragraphs>136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Srihitha Kalagarla</cp:lastModifiedBy>
  <cp:revision>2</cp:revision>
  <dcterms:created xsi:type="dcterms:W3CDTF">2025-10-14T13:44:59Z</dcterms:created>
  <dcterms:modified xsi:type="dcterms:W3CDTF">2025-10-14T14:00:55Z</dcterms:modified>
</cp:coreProperties>
</file>